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  <p:sldMasterId id="2147483777" r:id="rId5"/>
    <p:sldMasterId id="2147483799" r:id="rId6"/>
    <p:sldMasterId id="2147483748" r:id="rId7"/>
    <p:sldMasterId id="2147483785" r:id="rId8"/>
    <p:sldMasterId id="2147483797" r:id="rId9"/>
    <p:sldMasterId id="2147483779" r:id="rId10"/>
    <p:sldMasterId id="2147483795" r:id="rId11"/>
    <p:sldMasterId id="2147483787" r:id="rId12"/>
    <p:sldMasterId id="2147483793" r:id="rId13"/>
    <p:sldMasterId id="2147483763" r:id="rId14"/>
    <p:sldMasterId id="2147483783" r:id="rId15"/>
    <p:sldMasterId id="2147483789" r:id="rId16"/>
    <p:sldMasterId id="2147483791" r:id="rId17"/>
  </p:sldMasterIdLst>
  <p:notesMasterIdLst>
    <p:notesMasterId r:id="rId33"/>
  </p:notesMasterIdLst>
  <p:handoutMasterIdLst>
    <p:handoutMasterId r:id="rId34"/>
  </p:handoutMasterIdLst>
  <p:sldIdLst>
    <p:sldId id="712" r:id="rId18"/>
    <p:sldId id="269" r:id="rId19"/>
    <p:sldId id="719" r:id="rId20"/>
    <p:sldId id="725" r:id="rId21"/>
    <p:sldId id="722" r:id="rId22"/>
    <p:sldId id="715" r:id="rId23"/>
    <p:sldId id="717" r:id="rId24"/>
    <p:sldId id="721" r:id="rId25"/>
    <p:sldId id="726" r:id="rId26"/>
    <p:sldId id="727" r:id="rId27"/>
    <p:sldId id="728" r:id="rId28"/>
    <p:sldId id="729" r:id="rId29"/>
    <p:sldId id="716" r:id="rId30"/>
    <p:sldId id="723" r:id="rId31"/>
    <p:sldId id="731" r:id="rId32"/>
  </p:sldIdLst>
  <p:sldSz cx="12192000" cy="6858000"/>
  <p:notesSz cx="6669088" cy="9872663"/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Krywald" initials="LK" lastIdx="7" clrIdx="0">
    <p:extLst>
      <p:ext uri="{19B8F6BF-5375-455C-9EA6-DF929625EA0E}">
        <p15:presenceInfo xmlns:p15="http://schemas.microsoft.com/office/powerpoint/2012/main" userId="S::linda.krywald@bcpcouncil.gov.uk::9f2545c3-6b20-455b-a834-20c20ede60d5" providerId="AD"/>
      </p:ext>
    </p:extLst>
  </p:cmAuthor>
  <p:cmAuthor id="2" name="Sam Crowe" initials="SC" lastIdx="1" clrIdx="1">
    <p:extLst>
      <p:ext uri="{19B8F6BF-5375-455C-9EA6-DF929625EA0E}">
        <p15:presenceInfo xmlns:p15="http://schemas.microsoft.com/office/powerpoint/2012/main" userId="S::s.crowe@dorsetcc.gov.uk::dd25f873-c31b-40d6-941b-361b251635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050"/>
    <a:srgbClr val="01A7E1"/>
    <a:srgbClr val="00ADE2"/>
    <a:srgbClr val="9DC62C"/>
    <a:srgbClr val="C39A2D"/>
    <a:srgbClr val="C8E5EB"/>
    <a:srgbClr val="F6892D"/>
    <a:srgbClr val="87C426"/>
    <a:srgbClr val="D4E038"/>
    <a:srgbClr val="F0E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46" autoAdjust="0"/>
  </p:normalViewPr>
  <p:slideViewPr>
    <p:cSldViewPr>
      <p:cViewPr varScale="1">
        <p:scale>
          <a:sx n="62" d="100"/>
          <a:sy n="62" d="100"/>
        </p:scale>
        <p:origin x="79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-13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93C21F-4A9C-48E1-B065-55E1927A2F40}" type="datetimeFigureOut">
              <a:rPr lang="en-GB"/>
              <a:pPr>
                <a:defRPr/>
              </a:pPr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EF1414-690B-468F-8190-1A418D49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3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E4FA-32DB-4659-8199-CF62D2FEA545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C052-F6DA-4506-9228-DCFAEBBE05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0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D686-D428-7945-B7C5-79FF82BCE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P_whit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27381" y="2093032"/>
            <a:ext cx="11329259" cy="112278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5400" b="1" baseline="0">
                <a:solidFill>
                  <a:srgbClr val="3A2050"/>
                </a:solidFill>
                <a:latin typeface="+mj-lt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27381" y="3403848"/>
            <a:ext cx="11329259" cy="67322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200" b="1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27381" y="4153272"/>
            <a:ext cx="11329259" cy="121994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2000" b="0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Job title, directorate</a:t>
            </a:r>
          </a:p>
        </p:txBody>
      </p:sp>
    </p:spTree>
    <p:extLst>
      <p:ext uri="{BB962C8B-B14F-4D97-AF65-F5344CB8AC3E}">
        <p14:creationId xmlns:p14="http://schemas.microsoft.com/office/powerpoint/2010/main" val="96831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2479804"/>
            <a:ext cx="5588000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000" y="1363444"/>
            <a:ext cx="11276632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DB6091-623E-48BC-BE23-A833C88B4A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2024" y="2479804"/>
            <a:ext cx="5472608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87217119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2479804"/>
            <a:ext cx="11276632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000" y="1363444"/>
            <a:ext cx="11276632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282393047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2479804"/>
            <a:ext cx="11276632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000" y="1363444"/>
            <a:ext cx="11276632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306740515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2921" y="152400"/>
            <a:ext cx="9409504" cy="591116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200" b="1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07583432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63752" y="4509120"/>
            <a:ext cx="4032448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@ </a:t>
            </a:r>
            <a:r>
              <a:rPr lang="en-GB" dirty="0" err="1"/>
              <a:t>BPCcouncil</a:t>
            </a:r>
            <a:endParaRPr lang="en-GB" dirty="0"/>
          </a:p>
          <a:p>
            <a:pPr lvl="0"/>
            <a:r>
              <a:rPr lang="en-GB" dirty="0"/>
              <a:t>www.bcpcouncil.gov.uk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495600" y="3717032"/>
            <a:ext cx="6984776" cy="591116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ADC7830E-9B17-4907-B7A6-169367F88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06"/>
            <a:ext cx="12188977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8367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63752" y="4509120"/>
            <a:ext cx="4032448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@ </a:t>
            </a:r>
            <a:r>
              <a:rPr lang="en-GB" dirty="0" err="1"/>
              <a:t>BPCcouncil</a:t>
            </a:r>
            <a:endParaRPr lang="en-GB" dirty="0"/>
          </a:p>
          <a:p>
            <a:pPr lvl="0"/>
            <a:r>
              <a:rPr lang="en-GB" dirty="0"/>
              <a:t>www.bcpcouncil.gov.uk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495600" y="3717032"/>
            <a:ext cx="6984776" cy="591116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600" b="1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240238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63752" y="4509120"/>
            <a:ext cx="4032448" cy="108012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@ </a:t>
            </a:r>
            <a:r>
              <a:rPr lang="en-GB" dirty="0" err="1"/>
              <a:t>BPCcouncil</a:t>
            </a:r>
            <a:endParaRPr lang="en-GB" dirty="0"/>
          </a:p>
          <a:p>
            <a:pPr lvl="0"/>
            <a:r>
              <a:rPr lang="en-GB" dirty="0"/>
              <a:t>www.bcpcouncil.gov.uk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495600" y="3717032"/>
            <a:ext cx="6984776" cy="591116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34017922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27381" y="2093032"/>
            <a:ext cx="11329259" cy="112278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5400" b="1" baseline="0">
                <a:solidFill>
                  <a:schemeClr val="bg1"/>
                </a:solidFill>
                <a:latin typeface="+mj-lt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27381" y="3403848"/>
            <a:ext cx="11329259" cy="67322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27381" y="4153272"/>
            <a:ext cx="11329259" cy="121994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Job title, directorate</a:t>
            </a:r>
          </a:p>
        </p:txBody>
      </p:sp>
    </p:spTree>
    <p:extLst>
      <p:ext uri="{BB962C8B-B14F-4D97-AF65-F5344CB8AC3E}">
        <p14:creationId xmlns:p14="http://schemas.microsoft.com/office/powerpoint/2010/main" val="362540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27381" y="2093032"/>
            <a:ext cx="11329259" cy="112278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5400" b="1" baseline="0">
                <a:solidFill>
                  <a:schemeClr val="bg1"/>
                </a:solidFill>
                <a:latin typeface="+mj-lt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27381" y="3403848"/>
            <a:ext cx="11329259" cy="67322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27381" y="4153272"/>
            <a:ext cx="11329259" cy="121994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Job title, directorate</a:t>
            </a:r>
          </a:p>
        </p:txBody>
      </p:sp>
    </p:spTree>
    <p:extLst>
      <p:ext uri="{BB962C8B-B14F-4D97-AF65-F5344CB8AC3E}">
        <p14:creationId xmlns:p14="http://schemas.microsoft.com/office/powerpoint/2010/main" val="243485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2479804"/>
            <a:ext cx="5588000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000" y="1363444"/>
            <a:ext cx="5588000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200" b="1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DB6091-623E-48BC-BE23-A833C88B4A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2024" y="2479804"/>
            <a:ext cx="5472608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25256-94E2-410A-B1BC-379C23BC2C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3220" y="1363444"/>
            <a:ext cx="5441412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200" b="1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185711038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2479804"/>
            <a:ext cx="11276632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000" y="1363444"/>
            <a:ext cx="11276632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 b="1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23841524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9B0C-83D0-A443-8DE3-4ABA7B6C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FD1E-2C52-C649-B402-2DEF1A0FF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4197-82FA-F842-80EA-A4B9BA4E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CCC6-E652-5946-A88E-25762956F62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4F454-D01D-A140-88B1-A972459A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71D8A-82DB-614D-B44A-C498D86A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2237-D2D8-7B4C-BF89-5EB8BB54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3579-594C-4FF5-9292-B0AF8009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1AF9-229A-4C8A-8F68-7FEB70CFD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472B1-4440-4057-87A4-1AB8EDD95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FFA5-94C2-416C-9D38-1B0A0E56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2F76-83EB-435C-A80A-76900CCE181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0EE2F-6D3C-4177-B7A1-7436CCD8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FB52A-6FC7-490E-BE66-41F663D9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8389-9D9B-4A9E-A60B-C8CE6D190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7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2479804"/>
            <a:ext cx="11276632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000" y="1363444"/>
            <a:ext cx="11276632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287707010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8000" y="2479804"/>
            <a:ext cx="5588000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000" y="1363444"/>
            <a:ext cx="11276632" cy="591116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DB6091-623E-48BC-BE23-A833C88B4A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2024" y="2479804"/>
            <a:ext cx="5472608" cy="3901524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96459930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1A45E3-E579-4870-A23E-1C3197B70A26}"/>
              </a:ext>
            </a:extLst>
          </p:cNvPr>
          <p:cNvSpPr txBox="1"/>
          <p:nvPr userDrawn="1"/>
        </p:nvSpPr>
        <p:spPr>
          <a:xfrm>
            <a:off x="504453" y="5496972"/>
            <a:ext cx="8831907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GB" sz="1600" b="1" dirty="0">
                <a:solidFill>
                  <a:schemeClr val="bg1"/>
                </a:solidFill>
              </a:rPr>
              <a:t>BCP Mission statement here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D199F-2447-457B-A377-F12B6F3ED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464" y="4725144"/>
            <a:ext cx="1482829" cy="17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E1E98EAA-3A05-42E4-85CE-3BE0D1B25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77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4D0C8A3-D11C-4C56-9443-790D4B2253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A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8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01A1FFB-1C99-457A-8C4C-C6D591335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779008"/>
            <a:ext cx="121889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D19F9598-D2F3-42D0-8EC7-443AE24FA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5779006"/>
            <a:ext cx="12188977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A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54E9C-47BF-4C14-8E02-EAF0F97BDA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464" y="4725144"/>
            <a:ext cx="1482829" cy="17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0B4F7-B11F-4DB6-BA72-CEA059ED75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464" y="4725144"/>
            <a:ext cx="1482829" cy="17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CD4DAA6-9676-4155-847D-8F01CA024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CD4DAA6-9676-4155-847D-8F01CA024E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01" r:id="rId2"/>
    <p:sldLayoutId id="2147483802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CDA3FD96-0442-46FA-B85E-C48EF159F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77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A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E1E98EAA-3A05-42E4-85CE-3BE0D1B25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77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E1E98EAA-3A05-42E4-85CE-3BE0D1B25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77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A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E1E98EAA-3A05-42E4-85CE-3BE0D1B25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77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id.bcpcouncil.gov.uk/kb5/poole/fis/site.page?id=_0mSS_z9XP0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d.bcpcouncil.gov.uk/kb5/poole/fis/site.page?id=_0mSS_z9XP0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AF@bcpcouncil.gov.uk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d.bcpcouncil.gov.uk/kb5/poole/fis/advice.page?id=Kh6ChUL6loc" TargetMode="External"/><Relationship Id="rId2" Type="http://schemas.openxmlformats.org/officeDocument/2006/relationships/hyperlink" Target="https://www.fid.bcpcouncil.gov.uk/kb5/poole/fis/advice.page?id=_0mSS_z9XP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HAF@bcpcouncil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id.bcpcouncil.gov.uk/kb5/poole/fis/site.page?id=_0mSS_z9XP0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d.bcpcouncil.gov.uk/kb5/poole/fis/site.page?id=_0mSS_z9XP0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B4F1E6-48D7-4034-BD5E-DAD538BEEF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Ann Van Dyke MBE</a:t>
            </a:r>
          </a:p>
          <a:p>
            <a:pPr marL="0" indent="0" algn="ctr">
              <a:buNone/>
            </a:pPr>
            <a:r>
              <a:rPr lang="en-GB" dirty="0"/>
              <a:t>Consultant working on behalf of BCP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7158-C209-4EAD-B78E-87247219E2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BCP Council Holiday Activities and Food Programme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69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229" y="1988840"/>
            <a:ext cx="11276632" cy="3901524"/>
          </a:xfrm>
        </p:spPr>
        <p:txBody>
          <a:bodyPr/>
          <a:lstStyle/>
          <a:p>
            <a:r>
              <a:rPr lang="en-GB" sz="1800" dirty="0"/>
              <a:t>Our providers said – </a:t>
            </a:r>
          </a:p>
          <a:p>
            <a:pPr marL="900000"/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‘this pilot scheme has worked brilliantly’ </a:t>
            </a:r>
          </a:p>
          <a:p>
            <a:pPr marL="900000"/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‘It’s been good to get my teeth into something different, and I’ve liked it’ </a:t>
            </a:r>
          </a:p>
          <a:p>
            <a:pPr marL="900000"/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‘fully booked every day’</a:t>
            </a:r>
            <a:endParaRPr lang="en-GB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children said – </a:t>
            </a:r>
          </a:p>
          <a:p>
            <a:pPr marL="900000"/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‘more people should come’ </a:t>
            </a:r>
          </a:p>
          <a:p>
            <a:pPr marL="900000"/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‘just want to come back’ </a:t>
            </a:r>
          </a:p>
          <a:p>
            <a:pPr marL="900000"/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‘had really good pumpkin pie – yummy, loved it.</a:t>
            </a:r>
            <a:endParaRPr lang="en-GB" sz="1800" dirty="0"/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parents said – </a:t>
            </a:r>
          </a:p>
          <a:p>
            <a:pPr marL="90000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like it because the children are safe’ </a:t>
            </a:r>
          </a:p>
          <a:p>
            <a:pPr marL="900000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 help to working parents or wanting to find work’</a:t>
            </a:r>
          </a:p>
          <a:p>
            <a:pPr marL="900000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have enjoyed the food at the club, they have come home and we had a picnic in the garden’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keep checking the </a:t>
            </a:r>
            <a:r>
              <a:rPr lang="en-GB" sz="1800" dirty="0">
                <a:hlinkClick r:id="rId2"/>
              </a:rPr>
              <a:t>HAF webpages </a:t>
            </a:r>
            <a:r>
              <a:rPr lang="en-GB" sz="1800" dirty="0"/>
              <a:t>as we are continually updating information to support you!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29" y="1124744"/>
            <a:ext cx="11276632" cy="591116"/>
          </a:xfrm>
        </p:spPr>
        <p:txBody>
          <a:bodyPr/>
          <a:lstStyle/>
          <a:p>
            <a:r>
              <a:rPr lang="en-GB" dirty="0"/>
              <a:t>Headlines from our Easter pilot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9AF86-23F4-4D65-92E7-85145CD5A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96763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229" y="1988840"/>
            <a:ext cx="11276632" cy="3901524"/>
          </a:xfrm>
        </p:spPr>
        <p:txBody>
          <a:bodyPr/>
          <a:lstStyle/>
          <a:p>
            <a:pPr marL="1014300" indent="-457200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Applications are welcome from across sectors NOW!</a:t>
            </a:r>
          </a:p>
          <a:p>
            <a:pPr marL="1014300" indent="-457200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Places funded at a maximum of the charge being made to support sustainability, quality and diversity</a:t>
            </a:r>
          </a:p>
          <a:p>
            <a:pPr marL="1014300" indent="-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funding rate of £3.00 per child for the food element of the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300" indent="-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cost may be supported to encourage expansion where needed</a:t>
            </a:r>
          </a:p>
          <a:p>
            <a:pPr marL="1014300" indent="-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Added value will be scored highly</a:t>
            </a:r>
          </a:p>
          <a:p>
            <a:pPr marL="1014300" indent="-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Partnerships are key</a:t>
            </a:r>
          </a:p>
          <a:p>
            <a:pPr marL="1014300" indent="-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Identification, reach through positive promotion </a:t>
            </a:r>
          </a:p>
          <a:p>
            <a:pPr marL="1014300" indent="-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Targeting our places to those most in need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300" indent="-457200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Funding distributed 70% at the beginning and 30% following a return showing the actual number of take-up rate of places</a:t>
            </a:r>
          </a:p>
          <a:p>
            <a:pPr marL="1014300" indent="-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place is typically counted as one 4 four hour block and there is flexibility in how and when you deliver your places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keep checking the webpages as we are continually updating information to support you!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29" y="1124744"/>
            <a:ext cx="11276632" cy="591116"/>
          </a:xfrm>
        </p:spPr>
        <p:txBody>
          <a:bodyPr/>
          <a:lstStyle/>
          <a:p>
            <a:r>
              <a:rPr lang="en-US" dirty="0"/>
              <a:t>Our Summer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99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229" y="1988840"/>
            <a:ext cx="11276632" cy="3901524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Accept joint applications – partnering up with another provider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Timescales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keep checking the </a:t>
            </a:r>
            <a:r>
              <a:rPr lang="en-GB" sz="1800" dirty="0">
                <a:hlinkClick r:id="rId2"/>
              </a:rPr>
              <a:t>HAF webpages </a:t>
            </a:r>
            <a:r>
              <a:rPr lang="en-GB" sz="1800" dirty="0"/>
              <a:t>as we are continually updating information to support you!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29" y="1124744"/>
            <a:ext cx="11276632" cy="591116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GB" dirty="0" err="1"/>
              <a:t>ur</a:t>
            </a:r>
            <a:r>
              <a:rPr lang="en-GB" dirty="0"/>
              <a:t> Summer Programme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EB959D-B661-472D-ABB7-3F2DAE1CC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1410"/>
              </p:ext>
            </p:extLst>
          </p:nvPr>
        </p:nvGraphicFramePr>
        <p:xfrm>
          <a:off x="983432" y="3217853"/>
          <a:ext cx="8928992" cy="2571411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val="152336023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409360365"/>
                    </a:ext>
                  </a:extLst>
                </a:gridCol>
              </a:tblGrid>
              <a:tr h="337535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1125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Applications open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19.5.21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196351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Deadline for applications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9.6.21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815223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Panel meeting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14.6.21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18646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Groups informed of decision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Week commencing 21.6.21 (with a fair wind!)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757102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Funds distributed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Within one month of receiving paperwork (and the balance at the end of the summer).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136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F81FD94-5ED5-4646-AB88-6E7C293CF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796878"/>
            <a:ext cx="1847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1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Apply for funding to deliver and spread the word too!</a:t>
            </a:r>
          </a:p>
          <a:p>
            <a:r>
              <a:rPr lang="en-GB" dirty="0"/>
              <a:t>Maximise funding and opportunities for children (our funding streams are a jigsaw puzzle!)</a:t>
            </a:r>
          </a:p>
          <a:p>
            <a:r>
              <a:rPr lang="en-GB" dirty="0"/>
              <a:t>Develop partnerships and grow relationships locally</a:t>
            </a:r>
          </a:p>
          <a:p>
            <a:r>
              <a:rPr lang="en-GB" dirty="0"/>
              <a:t>Consider how you can support us all in reaching our children and families with this amazing offer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What you can do…</a:t>
            </a:r>
          </a:p>
        </p:txBody>
      </p:sp>
    </p:spTree>
    <p:extLst>
      <p:ext uri="{BB962C8B-B14F-4D97-AF65-F5344CB8AC3E}">
        <p14:creationId xmlns:p14="http://schemas.microsoft.com/office/powerpoint/2010/main" val="242652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7408" y="1934722"/>
            <a:ext cx="11276632" cy="3901524"/>
          </a:xfrm>
        </p:spPr>
        <p:txBody>
          <a:bodyPr/>
          <a:lstStyle/>
          <a:p>
            <a:r>
              <a:rPr lang="en-GB" sz="2000" dirty="0"/>
              <a:t>Summer application process live and supported </a:t>
            </a:r>
          </a:p>
          <a:p>
            <a:r>
              <a:rPr lang="en-GB" sz="2000" dirty="0"/>
              <a:t>Targeting our efforts to reach those who will benefit the most</a:t>
            </a:r>
          </a:p>
          <a:p>
            <a:r>
              <a:rPr lang="en-GB" sz="2000" dirty="0"/>
              <a:t>Identifying and filling gaps where we can</a:t>
            </a:r>
          </a:p>
          <a:p>
            <a:r>
              <a:rPr lang="en-GB" sz="2000" dirty="0"/>
              <a:t>Engagement with partners and brokering relationships</a:t>
            </a:r>
          </a:p>
          <a:p>
            <a:r>
              <a:rPr lang="en-GB" sz="2000" dirty="0"/>
              <a:t>Supporting value for money and added value</a:t>
            </a:r>
          </a:p>
          <a:p>
            <a:r>
              <a:rPr lang="en-GB" sz="2000" dirty="0"/>
              <a:t>Infrastructure support – what do you need next to support you?</a:t>
            </a:r>
          </a:p>
          <a:p>
            <a:pPr lvl="2"/>
            <a:r>
              <a:rPr lang="en-GB" sz="2000" dirty="0"/>
              <a:t>Engaging and enriching activities</a:t>
            </a:r>
          </a:p>
          <a:p>
            <a:pPr lvl="2"/>
            <a:r>
              <a:rPr lang="en-GB" sz="2000" dirty="0"/>
              <a:t>Nutritional food and whole family engagement in food education</a:t>
            </a:r>
          </a:p>
          <a:p>
            <a:pPr lvl="2"/>
            <a:r>
              <a:rPr lang="en-GB" sz="2000" dirty="0"/>
              <a:t>Inclusive and welcoming opportunities</a:t>
            </a:r>
          </a:p>
          <a:p>
            <a:pPr lvl="2"/>
            <a:r>
              <a:rPr lang="en-GB" sz="2000" dirty="0"/>
              <a:t>Sustainability in the longer term</a:t>
            </a:r>
          </a:p>
          <a:p>
            <a:pPr lvl="2"/>
            <a:r>
              <a:rPr lang="en-GB" sz="2000" dirty="0"/>
              <a:t>Reach and take up by children and families 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Contact </a:t>
            </a:r>
            <a:r>
              <a:rPr lang="en-GB" dirty="0">
                <a:hlinkClick r:id="rId2"/>
              </a:rPr>
              <a:t>HAF@bcpcouncil.gov.uk</a:t>
            </a:r>
            <a:r>
              <a:rPr lang="en-GB" dirty="0"/>
              <a:t> (emails will be forwarded so please bear with!)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7408" y="1052736"/>
            <a:ext cx="11276632" cy="591116"/>
          </a:xfrm>
        </p:spPr>
        <p:txBody>
          <a:bodyPr/>
          <a:lstStyle/>
          <a:p>
            <a:r>
              <a:rPr lang="en-GB" dirty="0"/>
              <a:t>What we will do…</a:t>
            </a:r>
          </a:p>
        </p:txBody>
      </p:sp>
    </p:spTree>
    <p:extLst>
      <p:ext uri="{BB962C8B-B14F-4D97-AF65-F5344CB8AC3E}">
        <p14:creationId xmlns:p14="http://schemas.microsoft.com/office/powerpoint/2010/main" val="73320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9456" y="1715860"/>
            <a:ext cx="10143804" cy="3869192"/>
          </a:xfrm>
        </p:spPr>
        <p:txBody>
          <a:bodyPr/>
          <a:lstStyle/>
          <a:p>
            <a:pPr marL="55710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BCP Council HAF information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BCP Council HAF grant information 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and application process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Contact </a:t>
            </a:r>
            <a:r>
              <a:rPr lang="en-GB" dirty="0">
                <a:hlinkClick r:id="rId4"/>
              </a:rPr>
              <a:t>HAF@bcpcouncil.gov.uk</a:t>
            </a:r>
            <a:endParaRPr lang="en-GB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/>
              <a:t>Please keep checking the webpages as we are continually updating information to support you!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29" y="1124744"/>
            <a:ext cx="11276632" cy="591116"/>
          </a:xfrm>
        </p:spPr>
        <p:txBody>
          <a:bodyPr/>
          <a:lstStyle/>
          <a:p>
            <a:r>
              <a:rPr lang="en-GB" dirty="0"/>
              <a:t>Questions?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22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A084-54EB-1048-AECE-0D302AE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188640"/>
            <a:ext cx="10753725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About me and my role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3D6E9-00D1-9E49-966C-85CA89DE4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412776"/>
            <a:ext cx="9261207" cy="26960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9000" dirty="0"/>
              <a:t>A track record of designing and delivering successful early years, play and family support policy, strategy and services</a:t>
            </a:r>
          </a:p>
          <a:p>
            <a:r>
              <a:rPr lang="en-US" sz="9000" dirty="0"/>
              <a:t>A ten year relationship with BCP Council(s) </a:t>
            </a:r>
          </a:p>
          <a:p>
            <a:r>
              <a:rPr lang="en-US" sz="9000" dirty="0"/>
              <a:t>Project start up in the short term</a:t>
            </a:r>
          </a:p>
          <a:p>
            <a:r>
              <a:rPr lang="en-US" sz="9000" dirty="0"/>
              <a:t>Supporting a management team at BCP Council to develop and embed our delivery</a:t>
            </a:r>
          </a:p>
          <a:p>
            <a:r>
              <a:rPr lang="en-US" sz="9000" dirty="0"/>
              <a:t>Facilitating partnerships</a:t>
            </a:r>
          </a:p>
          <a:p>
            <a:pPr marL="457200" lvl="1" indent="0">
              <a:buNone/>
            </a:pPr>
            <a:endParaRPr lang="en-US" sz="9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CDF07ABC-2597-B14B-9907-AE35550A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4716090"/>
            <a:ext cx="3238500" cy="21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D2D1-EE4C-45D1-BD6A-6FD63B18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7" y="365125"/>
            <a:ext cx="5339598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Our focus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5DD9C3C-FA5D-41B6-809A-2CE36388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468" y="2057919"/>
            <a:ext cx="10985116" cy="324328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School holidays can be pressure points for some families because of increased costs and reduced incomes.  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Some children are more likely to experience ‘unhealthy holidays’ in terms of nutrition and physical health.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Some children from lower-income families are less likely to access fun activities. </a:t>
            </a:r>
          </a:p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Free holiday clubs are a response to this issue. They can work best when they provide consistent and easily accessible activities, for more than just breakfast or lunch.	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0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330" y="2492896"/>
            <a:ext cx="11276632" cy="3901524"/>
          </a:xfrm>
        </p:spPr>
        <p:txBody>
          <a:bodyPr/>
          <a:lstStyle/>
          <a:p>
            <a:r>
              <a:rPr lang="en-GB" sz="2000" dirty="0"/>
              <a:t>A free activity offer for 5 to 16s in receipt of benefits-related free school meals</a:t>
            </a:r>
          </a:p>
          <a:p>
            <a:r>
              <a:rPr lang="en-GB" sz="2000" dirty="0"/>
              <a:t>4 hrs a day for 4 days a week over a week at Easter, 4 weeks in the summer and 1 week at Christmas</a:t>
            </a:r>
          </a:p>
          <a:p>
            <a:r>
              <a:rPr lang="en-GB" sz="2000" dirty="0"/>
              <a:t>Includes a meal</a:t>
            </a:r>
          </a:p>
          <a:p>
            <a:r>
              <a:rPr lang="en-GB" sz="2000" dirty="0"/>
              <a:t>Includes nutritional education</a:t>
            </a:r>
          </a:p>
          <a:p>
            <a:r>
              <a:rPr lang="en-GB" sz="2000" dirty="0"/>
              <a:t>Is inclusive</a:t>
            </a:r>
          </a:p>
          <a:p>
            <a:r>
              <a:rPr lang="en-GB" sz="2000" dirty="0"/>
              <a:t>Supports a mix of paying and free places (is non-stigmatised)</a:t>
            </a:r>
          </a:p>
          <a:p>
            <a:r>
              <a:rPr lang="en-GB" sz="2000" dirty="0"/>
              <a:t>Links to other services 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496" y="1196752"/>
            <a:ext cx="11276632" cy="591116"/>
          </a:xfrm>
        </p:spPr>
        <p:txBody>
          <a:bodyPr/>
          <a:lstStyle/>
          <a:p>
            <a:r>
              <a:rPr lang="en-GB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11432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684" y="2276872"/>
            <a:ext cx="11276632" cy="3901524"/>
          </a:xfrm>
        </p:spPr>
        <p:txBody>
          <a:bodyPr/>
          <a:lstStyle/>
          <a:p>
            <a:r>
              <a:rPr lang="en-GB" dirty="0"/>
              <a:t>Holiday clubs (registered with Ofsted)</a:t>
            </a:r>
          </a:p>
          <a:p>
            <a:r>
              <a:rPr lang="en-GB" dirty="0"/>
              <a:t>Youth clubs</a:t>
            </a:r>
          </a:p>
          <a:p>
            <a:r>
              <a:rPr lang="en-GB" dirty="0"/>
              <a:t>Activity centres</a:t>
            </a:r>
          </a:p>
          <a:p>
            <a:r>
              <a:rPr lang="en-GB" dirty="0"/>
              <a:t>Forest schools</a:t>
            </a:r>
          </a:p>
          <a:p>
            <a:r>
              <a:rPr lang="en-GB" dirty="0"/>
              <a:t>School clubs</a:t>
            </a:r>
          </a:p>
          <a:p>
            <a:r>
              <a:rPr lang="en-GB" dirty="0"/>
              <a:t>Creative clubs</a:t>
            </a:r>
          </a:p>
          <a:p>
            <a:r>
              <a:rPr lang="en-GB" dirty="0"/>
              <a:t>Dance groups</a:t>
            </a:r>
          </a:p>
          <a:p>
            <a:r>
              <a:rPr lang="en-GB" dirty="0"/>
              <a:t>Sports groups</a:t>
            </a:r>
          </a:p>
          <a:p>
            <a:r>
              <a:rPr lang="en-GB" dirty="0"/>
              <a:t>A mix of face to face and virtual delivery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What it could look like</a:t>
            </a:r>
          </a:p>
        </p:txBody>
      </p:sp>
    </p:spTree>
    <p:extLst>
      <p:ext uri="{BB962C8B-B14F-4D97-AF65-F5344CB8AC3E}">
        <p14:creationId xmlns:p14="http://schemas.microsoft.com/office/powerpoint/2010/main" val="141912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8198" y="2027445"/>
            <a:ext cx="11276632" cy="3901524"/>
          </a:xfrm>
        </p:spPr>
        <p:txBody>
          <a:bodyPr/>
          <a:lstStyle/>
          <a:p>
            <a:r>
              <a:rPr lang="en-GB" sz="2000" dirty="0"/>
              <a:t>£1 million allocation</a:t>
            </a:r>
          </a:p>
          <a:p>
            <a:r>
              <a:rPr lang="en-GB" sz="2000" dirty="0"/>
              <a:t>BUT approximately 8000 children in receipt of benefits-related free school meals</a:t>
            </a:r>
          </a:p>
          <a:p>
            <a:r>
              <a:rPr lang="en-GB" sz="2000" dirty="0"/>
              <a:t>Tested the market at Easter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Now…</a:t>
            </a:r>
          </a:p>
          <a:p>
            <a:r>
              <a:rPr lang="en-GB" sz="2000" dirty="0"/>
              <a:t>Learning what works for summer planning</a:t>
            </a:r>
          </a:p>
          <a:p>
            <a:r>
              <a:rPr lang="en-GB" sz="2000" dirty="0"/>
              <a:t>Identifying and targeting need </a:t>
            </a:r>
          </a:p>
          <a:p>
            <a:r>
              <a:rPr lang="en-GB" sz="2000" dirty="0"/>
              <a:t>Ensuring value for money and realistic place funding</a:t>
            </a:r>
          </a:p>
          <a:p>
            <a:r>
              <a:rPr lang="en-GB" sz="2000" dirty="0"/>
              <a:t>Targeted support for families wrapped up in a universal offer</a:t>
            </a:r>
          </a:p>
          <a:p>
            <a:r>
              <a:rPr lang="en-GB" sz="2000" dirty="0"/>
              <a:t>Infrastructure building</a:t>
            </a:r>
          </a:p>
          <a:p>
            <a:r>
              <a:rPr lang="en-GB" sz="2000" dirty="0"/>
              <a:t>Getting creative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198" y="1052736"/>
            <a:ext cx="11276632" cy="591116"/>
          </a:xfrm>
        </p:spPr>
        <p:txBody>
          <a:bodyPr/>
          <a:lstStyle/>
          <a:p>
            <a:r>
              <a:rPr lang="en-GB" dirty="0"/>
              <a:t>Local delivery</a:t>
            </a:r>
          </a:p>
        </p:txBody>
      </p:sp>
    </p:spTree>
    <p:extLst>
      <p:ext uri="{BB962C8B-B14F-4D97-AF65-F5344CB8AC3E}">
        <p14:creationId xmlns:p14="http://schemas.microsoft.com/office/powerpoint/2010/main" val="228006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3728" y="1844824"/>
            <a:ext cx="11276632" cy="3901524"/>
          </a:xfrm>
        </p:spPr>
        <p:txBody>
          <a:bodyPr/>
          <a:lstStyle/>
          <a:p>
            <a:r>
              <a:rPr lang="en-GB" sz="2000" dirty="0"/>
              <a:t>Sustainability </a:t>
            </a:r>
          </a:p>
          <a:p>
            <a:r>
              <a:rPr lang="en-GB" sz="2000" dirty="0"/>
              <a:t>Value for money – for every child</a:t>
            </a:r>
          </a:p>
          <a:p>
            <a:r>
              <a:rPr lang="en-GB" sz="2000" dirty="0"/>
              <a:t>Linking up the funding (internally and externally </a:t>
            </a:r>
            <a:r>
              <a:rPr lang="en-GB" sz="2000" dirty="0" err="1"/>
              <a:t>eg</a:t>
            </a:r>
            <a:r>
              <a:rPr lang="en-GB" sz="2000" dirty="0"/>
              <a:t> Tax Free Childcare)</a:t>
            </a:r>
          </a:p>
          <a:p>
            <a:r>
              <a:rPr lang="en-GB" sz="2000" dirty="0"/>
              <a:t>Not reinventing the wheel (so using the systems and processes we have already)</a:t>
            </a:r>
          </a:p>
          <a:p>
            <a:r>
              <a:rPr lang="en-GB" sz="2000" dirty="0"/>
              <a:t>Partnerships add value</a:t>
            </a:r>
          </a:p>
          <a:p>
            <a:r>
              <a:rPr lang="en-GB" sz="2000" dirty="0"/>
              <a:t>Pilot, monitor, review and improve</a:t>
            </a:r>
          </a:p>
          <a:p>
            <a:r>
              <a:rPr lang="en-GB" sz="2000" dirty="0"/>
              <a:t>Inclusion must be business as usual </a:t>
            </a:r>
          </a:p>
          <a:p>
            <a:r>
              <a:rPr lang="en-GB" sz="2000" dirty="0"/>
              <a:t>Specialist provision may be needed</a:t>
            </a:r>
          </a:p>
          <a:p>
            <a:r>
              <a:rPr lang="en-GB" sz="2000" dirty="0"/>
              <a:t>We will maintain an ongoing dialogue with children, families and our providers to continually improve </a:t>
            </a:r>
          </a:p>
          <a:p>
            <a:r>
              <a:rPr lang="en-GB" sz="2000" dirty="0"/>
              <a:t>FUN!!!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3728" y="946827"/>
            <a:ext cx="11276632" cy="591116"/>
          </a:xfrm>
        </p:spPr>
        <p:txBody>
          <a:bodyPr/>
          <a:lstStyle/>
          <a:p>
            <a:r>
              <a:rPr lang="en-GB" dirty="0"/>
              <a:t>Our principles for delivery</a:t>
            </a:r>
          </a:p>
        </p:txBody>
      </p:sp>
    </p:spTree>
    <p:extLst>
      <p:ext uri="{BB962C8B-B14F-4D97-AF65-F5344CB8AC3E}">
        <p14:creationId xmlns:p14="http://schemas.microsoft.com/office/powerpoint/2010/main" val="32364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229" y="1988840"/>
            <a:ext cx="11276632" cy="3901524"/>
          </a:xfrm>
        </p:spPr>
        <p:txBody>
          <a:bodyPr/>
          <a:lstStyle/>
          <a:p>
            <a:r>
              <a:rPr lang="en-GB" dirty="0"/>
              <a:t>15 providers</a:t>
            </a:r>
          </a:p>
          <a:p>
            <a:r>
              <a:rPr lang="en-GB" dirty="0"/>
              <a:t>1 virtual and 14 face to face</a:t>
            </a:r>
          </a:p>
          <a:p>
            <a:r>
              <a:rPr lang="en-GB" dirty="0"/>
              <a:t>3382 places/meals (reaching approximately 1000 FSM children)</a:t>
            </a:r>
          </a:p>
          <a:p>
            <a:r>
              <a:rPr lang="en-GB" dirty="0"/>
              <a:t>A range of activities</a:t>
            </a:r>
          </a:p>
          <a:p>
            <a:r>
              <a:rPr lang="en-GB" dirty="0"/>
              <a:t>A range of age groups (5-16 years old)</a:t>
            </a:r>
          </a:p>
          <a:p>
            <a:r>
              <a:rPr lang="en-GB" dirty="0"/>
              <a:t>Private, voluntary and community providers</a:t>
            </a:r>
          </a:p>
          <a:p>
            <a:r>
              <a:rPr lang="en-GB" dirty="0"/>
              <a:t>All providing food and nutritional education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keep checking the </a:t>
            </a:r>
            <a:r>
              <a:rPr lang="en-GB" sz="1800" dirty="0">
                <a:hlinkClick r:id="rId2"/>
              </a:rPr>
              <a:t>HAF webpages </a:t>
            </a:r>
            <a:r>
              <a:rPr lang="en-GB" sz="1800" dirty="0"/>
              <a:t>as we are continually updating information to support you!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29" y="1124744"/>
            <a:ext cx="11276632" cy="591116"/>
          </a:xfrm>
        </p:spPr>
        <p:txBody>
          <a:bodyPr/>
          <a:lstStyle/>
          <a:p>
            <a:r>
              <a:rPr lang="en-GB" dirty="0"/>
              <a:t>Our pilot offer at Easter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F4357-B56E-482E-825E-31CF57A3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3429000"/>
            <a:ext cx="1817136" cy="24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7736D-7AFF-411B-8C7A-F1BC461F74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229" y="1988840"/>
            <a:ext cx="11276632" cy="3901524"/>
          </a:xfrm>
        </p:spPr>
        <p:txBody>
          <a:bodyPr/>
          <a:lstStyle/>
          <a:p>
            <a:r>
              <a:rPr lang="en-GB" dirty="0"/>
              <a:t>2400 children attended activities (just over 1000 (41%) were in receipt of FSM)</a:t>
            </a:r>
          </a:p>
          <a:p>
            <a:r>
              <a:rPr lang="en-GB" dirty="0"/>
              <a:t>On average FSM children accessed 6 sessions (6 x 4 hour sessions)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range of enriching activities were delivered throughout the Easter pilot giving children the opportunity to develop new skills and try new experiences.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 delivered –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Nerf wars, mountain biking, trips out to the beach, different forms of dance,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making, archery, football, yoga, gardening, tag rugby, dodgeball,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 and crafts, parachute play, circus skills, easter egg hunt …. 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000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keep checking the </a:t>
            </a:r>
            <a:r>
              <a:rPr lang="en-GB" sz="1800" dirty="0">
                <a:hlinkClick r:id="rId2"/>
              </a:rPr>
              <a:t>HAF webpages </a:t>
            </a:r>
            <a:r>
              <a:rPr lang="en-GB" sz="1800" dirty="0"/>
              <a:t>as we are continually updating information to support you!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3E35-D205-45C1-B6B8-EA91B37D04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29" y="1124744"/>
            <a:ext cx="11276632" cy="591116"/>
          </a:xfrm>
        </p:spPr>
        <p:txBody>
          <a:bodyPr/>
          <a:lstStyle/>
          <a:p>
            <a:r>
              <a:rPr lang="en-GB" dirty="0"/>
              <a:t>Headlines from our Easter pilot</a:t>
            </a:r>
          </a:p>
        </p:txBody>
      </p:sp>
    </p:spTree>
    <p:extLst>
      <p:ext uri="{BB962C8B-B14F-4D97-AF65-F5344CB8AC3E}">
        <p14:creationId xmlns:p14="http://schemas.microsoft.com/office/powerpoint/2010/main" val="2440014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6485d31-5651-40ad-831b-b495818eb6ad"/>
</p:tagLst>
</file>

<file path=ppt/theme/theme1.xml><?xml version="1.0" encoding="utf-8"?>
<a:theme xmlns:a="http://schemas.openxmlformats.org/drawingml/2006/main" name="BCP_white_tit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00B050"/>
      </a:accent3>
      <a:accent4>
        <a:srgbClr val="FFC000"/>
      </a:accent4>
      <a:accent5>
        <a:srgbClr val="00B0F0"/>
      </a:accent5>
      <a:accent6>
        <a:srgbClr val="BFBFB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C3A9215A-43CE-45A8-BAF5-E6DA0AC40BEB}"/>
    </a:ext>
  </a:extLst>
</a:theme>
</file>

<file path=ppt/theme/theme10.xml><?xml version="1.0" encoding="utf-8"?>
<a:theme xmlns:a="http://schemas.openxmlformats.org/drawingml/2006/main" name="BCP_blue_full_width_conten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9DD3EDEB-6544-424B-AF86-E9A505A73E3F}"/>
    </a:ext>
  </a:extLst>
</a:theme>
</file>

<file path=ppt/theme/theme11.xml><?xml version="1.0" encoding="utf-8"?>
<a:theme xmlns:a="http://schemas.openxmlformats.org/drawingml/2006/main" name="BCP_white_picture_full_wid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C97ED95B-668E-440F-AF13-1097BC8DE625}"/>
    </a:ext>
  </a:extLst>
</a:theme>
</file>

<file path=ppt/theme/theme12.xml><?xml version="1.0" encoding="utf-8"?>
<a:theme xmlns:a="http://schemas.openxmlformats.org/drawingml/2006/main" name="BCP_purple_fin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30890725-948E-4476-B7B5-8855436ED34B}"/>
    </a:ext>
  </a:extLst>
</a:theme>
</file>

<file path=ppt/theme/theme13.xml><?xml version="1.0" encoding="utf-8"?>
<a:theme xmlns:a="http://schemas.openxmlformats.org/drawingml/2006/main" name="BCP_white_fin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73288047-84F2-4423-8746-705964104072}"/>
    </a:ext>
  </a:extLst>
</a:theme>
</file>

<file path=ppt/theme/theme14.xml><?xml version="1.0" encoding="utf-8"?>
<a:theme xmlns:a="http://schemas.openxmlformats.org/drawingml/2006/main" name="BCP_blue_fin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9D6EE114-05D9-4168-BE33-DA07AC9CAC23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CP_Purple_Tit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00B050"/>
      </a:accent3>
      <a:accent4>
        <a:srgbClr val="FFC000"/>
      </a:accent4>
      <a:accent5>
        <a:srgbClr val="00B0F0"/>
      </a:accent5>
      <a:accent6>
        <a:srgbClr val="BFBFB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51B984CB-204C-4D5A-AA13-A2819179AC0B}"/>
    </a:ext>
  </a:extLst>
</a:theme>
</file>

<file path=ppt/theme/theme3.xml><?xml version="1.0" encoding="utf-8"?>
<a:theme xmlns:a="http://schemas.openxmlformats.org/drawingml/2006/main" name="BCP_Blue_Tit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00B050"/>
      </a:accent3>
      <a:accent4>
        <a:srgbClr val="FFC000"/>
      </a:accent4>
      <a:accent5>
        <a:srgbClr val="00B0F0"/>
      </a:accent5>
      <a:accent6>
        <a:srgbClr val="BFBFB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669156B4-9FA1-48ED-9596-E9F3C0367DF5}"/>
    </a:ext>
  </a:extLst>
</a:theme>
</file>

<file path=ppt/theme/theme4.xml><?xml version="1.0" encoding="utf-8"?>
<a:theme xmlns:a="http://schemas.openxmlformats.org/drawingml/2006/main" name="BCP_white_split_col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FB21BBA4-5070-4B85-A5F7-63BBCB000BA5}"/>
    </a:ext>
  </a:extLst>
</a:theme>
</file>

<file path=ppt/theme/theme5.xml><?xml version="1.0" encoding="utf-8"?>
<a:theme xmlns:a="http://schemas.openxmlformats.org/drawingml/2006/main" name="BCP_white_full_width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777BCF33-EB72-4E6A-A00F-BB6549AC8364}"/>
    </a:ext>
  </a:extLst>
</a:theme>
</file>

<file path=ppt/theme/theme6.xml><?xml version="1.0" encoding="utf-8"?>
<a:theme xmlns:a="http://schemas.openxmlformats.org/drawingml/2006/main" name="BCP_blue_full_width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2B066579-2116-45E2-9068-0C9A8567199E}"/>
    </a:ext>
  </a:extLst>
</a:theme>
</file>

<file path=ppt/theme/theme7.xml><?xml version="1.0" encoding="utf-8"?>
<a:theme xmlns:a="http://schemas.openxmlformats.org/drawingml/2006/main" name="BCP_purple_split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D455F007-263B-4F47-9187-35F39D48D4D8}"/>
    </a:ext>
  </a:extLst>
</a:theme>
</file>

<file path=ppt/theme/theme8.xml><?xml version="1.0" encoding="utf-8"?>
<a:theme xmlns:a="http://schemas.openxmlformats.org/drawingml/2006/main" name="BCP_blue_split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2744E515-CAA7-4BBA-865F-0686A1BD33DE}"/>
    </a:ext>
  </a:extLst>
</a:theme>
</file>

<file path=ppt/theme/theme9.xml><?xml version="1.0" encoding="utf-8"?>
<a:theme xmlns:a="http://schemas.openxmlformats.org/drawingml/2006/main" name="BCP_purple_full_width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CD552AA2-6EDC-4105-A44C-676FE1ADE9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db7177-e051-4d65-88e2-f1433fb4037b">
      <UserInfo>
        <DisplayName>Michael Spender</DisplayName>
        <AccountId>4649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6167407423C4396DCE30C8E7663B7" ma:contentTypeVersion="12" ma:contentTypeDescription="Create a new document." ma:contentTypeScope="" ma:versionID="b3126e96d7a41b29563313889eef71ef">
  <xsd:schema xmlns:xsd="http://www.w3.org/2001/XMLSchema" xmlns:xs="http://www.w3.org/2001/XMLSchema" xmlns:p="http://schemas.microsoft.com/office/2006/metadata/properties" xmlns:ns3="463f38ad-fe69-4c9c-b2b2-7b00bfd783c9" xmlns:ns4="38db7177-e051-4d65-88e2-f1433fb4037b" targetNamespace="http://schemas.microsoft.com/office/2006/metadata/properties" ma:root="true" ma:fieldsID="e5d8c4a40eee50425640745db821324d" ns3:_="" ns4:_="">
    <xsd:import namespace="463f38ad-fe69-4c9c-b2b2-7b00bfd783c9"/>
    <xsd:import namespace="38db7177-e051-4d65-88e2-f1433fb403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f38ad-fe69-4c9c-b2b2-7b00bfd78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b7177-e051-4d65-88e2-f1433fb403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19773-AE96-4134-988A-D21D07DEED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80D6B-54AD-4F58-8F52-05AAEA54BAAB}">
  <ds:schemaRefs>
    <ds:schemaRef ds:uri="http://purl.org/dc/terms/"/>
    <ds:schemaRef ds:uri="http://schemas.microsoft.com/office/2006/documentManagement/types"/>
    <ds:schemaRef ds:uri="463f38ad-fe69-4c9c-b2b2-7b00bfd783c9"/>
    <ds:schemaRef ds:uri="http://purl.org/dc/elements/1.1/"/>
    <ds:schemaRef ds:uri="http://schemas.microsoft.com/office/2006/metadata/properties"/>
    <ds:schemaRef ds:uri="38db7177-e051-4d65-88e2-f1433fb4037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118842-EB47-4F42-BC51-93AF8ABE1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3f38ad-fe69-4c9c-b2b2-7b00bfd783c9"/>
    <ds:schemaRef ds:uri="38db7177-e051-4d65-88e2-f1433fb40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BCP_template</Template>
  <TotalTime>6241</TotalTime>
  <Words>1136</Words>
  <Application>Microsoft Office PowerPoint</Application>
  <PresentationFormat>Widescreen</PresentationFormat>
  <Paragraphs>191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Segoe UI</vt:lpstr>
      <vt:lpstr>BCP_white_title</vt:lpstr>
      <vt:lpstr>BCP_Purple_Title</vt:lpstr>
      <vt:lpstr>BCP_Blue_Title</vt:lpstr>
      <vt:lpstr>BCP_white_split_column</vt:lpstr>
      <vt:lpstr>BCP_white_full_width_content</vt:lpstr>
      <vt:lpstr>BCP_blue_full_width_content</vt:lpstr>
      <vt:lpstr>BCP_purple_split_content</vt:lpstr>
      <vt:lpstr>BCP_blue_split_content</vt:lpstr>
      <vt:lpstr>BCP_purple_full_width_content</vt:lpstr>
      <vt:lpstr>BCP_blue_full_width_content1</vt:lpstr>
      <vt:lpstr>BCP_white_picture_full_width</vt:lpstr>
      <vt:lpstr>BCP_purple_finish</vt:lpstr>
      <vt:lpstr>BCP_white_finish</vt:lpstr>
      <vt:lpstr>BCP_blue_finish</vt:lpstr>
      <vt:lpstr>PowerPoint Presentation</vt:lpstr>
      <vt:lpstr>About me and my role </vt:lpstr>
      <vt:lpstr>Our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Land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Smith</dc:creator>
  <cp:lastModifiedBy>Louise Chiles</cp:lastModifiedBy>
  <cp:revision>156</cp:revision>
  <cp:lastPrinted>2020-03-03T10:00:46Z</cp:lastPrinted>
  <dcterms:created xsi:type="dcterms:W3CDTF">2019-02-05T09:29:31Z</dcterms:created>
  <dcterms:modified xsi:type="dcterms:W3CDTF">2021-05-27T06:59:55Z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0x010100ABA6167407423C4396DCE30C8E7663B7</vt:lpwstr>
  </property>
  <property fmtid="{D5CDD505-2E9C-101B-9397-08002B2CF9AE}" pid="3" name="AuthorIds_UIVersion_1024">
    <vt:lpwstr>575</vt:lpwstr>
  </property>
  <property fmtid="{D5CDD505-2E9C-101B-9397-08002B2CF9AE}" pid="4" name="AuthorIds_UIVersion_1536">
    <vt:lpwstr>222</vt:lpwstr>
  </property>
</Properties>
</file>